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01" r:id="rId3"/>
    <p:sldId id="306" r:id="rId4"/>
    <p:sldId id="259" r:id="rId5"/>
    <p:sldId id="304" r:id="rId6"/>
    <p:sldId id="307" r:id="rId7"/>
    <p:sldId id="291" r:id="rId8"/>
    <p:sldId id="305" r:id="rId9"/>
    <p:sldId id="310" r:id="rId10"/>
    <p:sldId id="289" r:id="rId11"/>
    <p:sldId id="262" r:id="rId12"/>
    <p:sldId id="261" r:id="rId13"/>
    <p:sldId id="264" r:id="rId14"/>
    <p:sldId id="294" r:id="rId15"/>
    <p:sldId id="295" r:id="rId16"/>
    <p:sldId id="296" r:id="rId17"/>
    <p:sldId id="297" r:id="rId18"/>
    <p:sldId id="303" r:id="rId19"/>
    <p:sldId id="290" r:id="rId20"/>
    <p:sldId id="293" r:id="rId21"/>
    <p:sldId id="308" r:id="rId22"/>
    <p:sldId id="309" r:id="rId23"/>
    <p:sldId id="299" r:id="rId24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302"/>
    <a:srgbClr val="475011"/>
    <a:srgbClr val="3B420F"/>
    <a:srgbClr val="5B5B5B"/>
    <a:srgbClr val="0C0C0C"/>
    <a:srgbClr val="EDEFEC"/>
    <a:srgbClr val="EEF0EF"/>
    <a:srgbClr val="EAEBE6"/>
    <a:srgbClr val="D5D2CC"/>
    <a:srgbClr val="D8D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86" d="100"/>
          <a:sy n="86" d="100"/>
        </p:scale>
        <p:origin x="672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FD60-4A00-4F2D-BA0B-F992681150F7}" type="datetimeFigureOut">
              <a:rPr lang="id-ID" smtClean="0"/>
              <a:pPr/>
              <a:t>23/09/2021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6CD5C-8A4A-4E53-A23B-AD90A407BC4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07896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FD60-4A00-4F2D-BA0B-F992681150F7}" type="datetimeFigureOut">
              <a:rPr lang="id-ID" smtClean="0"/>
              <a:pPr/>
              <a:t>23/09/2021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6CD5C-8A4A-4E53-A23B-AD90A407BC4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4107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FD60-4A00-4F2D-BA0B-F992681150F7}" type="datetimeFigureOut">
              <a:rPr lang="id-ID" smtClean="0"/>
              <a:pPr/>
              <a:t>23/09/2021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6CD5C-8A4A-4E53-A23B-AD90A407BC4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7641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FD60-4A00-4F2D-BA0B-F992681150F7}" type="datetimeFigureOut">
              <a:rPr lang="id-ID" smtClean="0"/>
              <a:pPr/>
              <a:t>23/09/2021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6CD5C-8A4A-4E53-A23B-AD90A407BC4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725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FD60-4A00-4F2D-BA0B-F992681150F7}" type="datetimeFigureOut">
              <a:rPr lang="id-ID" smtClean="0"/>
              <a:pPr/>
              <a:t>23/09/2021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6CD5C-8A4A-4E53-A23B-AD90A407BC4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765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FD60-4A00-4F2D-BA0B-F992681150F7}" type="datetimeFigureOut">
              <a:rPr lang="id-ID" smtClean="0"/>
              <a:pPr/>
              <a:t>23/09/2021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6CD5C-8A4A-4E53-A23B-AD90A407BC4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8154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FD60-4A00-4F2D-BA0B-F992681150F7}" type="datetimeFigureOut">
              <a:rPr lang="id-ID" smtClean="0"/>
              <a:pPr/>
              <a:t>23/09/2021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6CD5C-8A4A-4E53-A23B-AD90A407BC4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783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FD60-4A00-4F2D-BA0B-F992681150F7}" type="datetimeFigureOut">
              <a:rPr lang="id-ID" smtClean="0"/>
              <a:pPr/>
              <a:t>23/09/2021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6CD5C-8A4A-4E53-A23B-AD90A407BC4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8891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FD60-4A00-4F2D-BA0B-F992681150F7}" type="datetimeFigureOut">
              <a:rPr lang="id-ID" smtClean="0"/>
              <a:pPr/>
              <a:t>23/09/2021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6CD5C-8A4A-4E53-A23B-AD90A407BC4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77631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FD60-4A00-4F2D-BA0B-F992681150F7}" type="datetimeFigureOut">
              <a:rPr lang="id-ID" smtClean="0"/>
              <a:pPr/>
              <a:t>23/09/2021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6CD5C-8A4A-4E53-A23B-AD90A407BC4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52946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FD60-4A00-4F2D-BA0B-F992681150F7}" type="datetimeFigureOut">
              <a:rPr lang="id-ID" smtClean="0"/>
              <a:pPr/>
              <a:t>23/09/2021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6CD5C-8A4A-4E53-A23B-AD90A407BC4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8233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6FD60-4A00-4F2D-BA0B-F992681150F7}" type="datetimeFigureOut">
              <a:rPr lang="id-ID" smtClean="0"/>
              <a:pPr/>
              <a:t>23/09/2021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6CD5C-8A4A-4E53-A23B-AD90A407BC4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39712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---Seamo - Mother [Nightcore]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3227" y="3429000"/>
            <a:ext cx="6096000" cy="3429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227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790259"/>
            <a:ext cx="12209227" cy="2412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d-ID" sz="8000" b="1" kern="2000" dirty="0">
                <a:ln w="0"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l Things Pink" panose="02000203000000000000" pitchFamily="2" charset="0"/>
                <a:ea typeface="All Things Pink" panose="02000203000000000000" pitchFamily="2" charset="0"/>
              </a:rPr>
              <a:t>IPNU</a:t>
            </a:r>
            <a:r>
              <a:rPr lang="id-ID" sz="8000" b="1" dirty="0">
                <a:ln w="0"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l Things Pink" panose="02000203000000000000" pitchFamily="2" charset="0"/>
                <a:ea typeface="All Things Pink" panose="02000203000000000000" pitchFamily="2" charset="0"/>
              </a:rPr>
              <a:t> IPPNU</a:t>
            </a:r>
            <a:br>
              <a:rPr lang="id-ID" sz="8000" dirty="0">
                <a:ln w="0"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l Things Pink" panose="02000203000000000000" pitchFamily="2" charset="0"/>
                <a:ea typeface="All Things Pink" panose="02000203000000000000" pitchFamily="2" charset="0"/>
              </a:rPr>
            </a:br>
            <a:r>
              <a:rPr lang="id-ID" sz="8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l Things Pink" panose="02000203000000000000" pitchFamily="2" charset="0"/>
                <a:ea typeface="All Things Pink" panose="02000203000000000000" pitchFamily="2" charset="0"/>
              </a:rPr>
              <a:t>KABUPATEN REMBANG</a:t>
            </a:r>
            <a:endParaRPr lang="id-ID" sz="8000" dirty="0">
              <a:ln w="0"/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l Things Pink" panose="02000203000000000000" pitchFamily="2" charset="0"/>
              <a:ea typeface="All Things Pink" panose="02000203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16109" y="3550214"/>
            <a:ext cx="4559782" cy="2473794"/>
            <a:chOff x="3364728" y="3212592"/>
            <a:chExt cx="4559782" cy="24737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728" y="3212592"/>
              <a:ext cx="2473794" cy="24737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008" y="3333615"/>
              <a:ext cx="2181502" cy="20771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" name="TextBox 3"/>
          <p:cNvSpPr txBox="1"/>
          <p:nvPr/>
        </p:nvSpPr>
        <p:spPr>
          <a:xfrm>
            <a:off x="3598268" y="5949125"/>
            <a:ext cx="5383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dirty="0">
                <a:latin typeface="Incised901 BdCn BT" panose="020B0706020204030204" pitchFamily="34" charset="0"/>
              </a:rPr>
              <a:t>www.pelajarnurembang.or.id</a:t>
            </a:r>
          </a:p>
        </p:txBody>
      </p:sp>
    </p:spTree>
    <p:extLst>
      <p:ext uri="{BB962C8B-B14F-4D97-AF65-F5344CB8AC3E}">
        <p14:creationId xmlns:p14="http://schemas.microsoft.com/office/powerpoint/2010/main" val="32653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799"/>
            <a:ext cx="12192000" cy="74545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4992914"/>
            <a:ext cx="12192000" cy="1407886"/>
          </a:xfrm>
          <a:prstGeom prst="rect">
            <a:avLst/>
          </a:prstGeom>
          <a:solidFill>
            <a:srgbClr val="7030A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extBox 4"/>
          <p:cNvSpPr txBox="1"/>
          <p:nvPr/>
        </p:nvSpPr>
        <p:spPr>
          <a:xfrm>
            <a:off x="2608728" y="4954250"/>
            <a:ext cx="89691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8800" dirty="0">
                <a:latin typeface="Aurora BdCn BT" panose="020B0706020207050204" pitchFamily="34" charset="0"/>
              </a:rPr>
              <a:t>CARA BERFIKIR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329779" y="1676905"/>
            <a:ext cx="5422950" cy="1769886"/>
          </a:xfrm>
        </p:spPr>
        <p:txBody>
          <a:bodyPr>
            <a:noAutofit/>
          </a:bodyPr>
          <a:lstStyle/>
          <a:p>
            <a:r>
              <a:rPr lang="id-ID" sz="7200" b="1" dirty="0">
                <a:latin typeface="Sakkal Majalla" pitchFamily="2" charset="-78"/>
                <a:cs typeface="Sakkal Majalla" pitchFamily="2" charset="-78"/>
              </a:rPr>
              <a:t>dalil naqli</a:t>
            </a:r>
            <a:br>
              <a:rPr lang="id-ID" sz="7200" b="1" dirty="0">
                <a:latin typeface="Sakkal Majalla" pitchFamily="2" charset="-78"/>
                <a:cs typeface="Sakkal Majalla" pitchFamily="2" charset="-78"/>
              </a:rPr>
            </a:br>
            <a:r>
              <a:rPr lang="id-ID" sz="7200" b="1" dirty="0">
                <a:solidFill>
                  <a:srgbClr val="FFC000"/>
                </a:solidFill>
                <a:latin typeface="Sakkal Majalla" pitchFamily="2" charset="-78"/>
                <a:cs typeface="Sakkal Majalla" pitchFamily="2" charset="-78"/>
              </a:rPr>
              <a:t>dalil aqli</a:t>
            </a:r>
            <a:endParaRPr lang="id-ID" sz="7200" dirty="0">
              <a:solidFill>
                <a:srgbClr val="00B0F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015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4992914"/>
            <a:ext cx="12192000" cy="1407886"/>
          </a:xfrm>
          <a:prstGeom prst="rect">
            <a:avLst/>
          </a:prstGeom>
          <a:solidFill>
            <a:schemeClr val="accent5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/>
          <p:cNvSpPr txBox="1"/>
          <p:nvPr/>
        </p:nvSpPr>
        <p:spPr>
          <a:xfrm>
            <a:off x="1758460" y="4954250"/>
            <a:ext cx="92284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800" dirty="0">
                <a:latin typeface="Aurora BdCn BT" panose="020B0706020207050204" pitchFamily="34" charset="0"/>
              </a:rPr>
              <a:t>CARA BERSIKAP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2048" y="725707"/>
            <a:ext cx="4760258" cy="1769886"/>
          </a:xfrm>
        </p:spPr>
        <p:txBody>
          <a:bodyPr>
            <a:noAutofit/>
          </a:bodyPr>
          <a:lstStyle/>
          <a:p>
            <a:r>
              <a:rPr lang="id-ID" sz="7200" b="1" dirty="0">
                <a:solidFill>
                  <a:srgbClr val="FFC000"/>
                </a:solidFill>
                <a:latin typeface="+mn-lt"/>
              </a:rPr>
              <a:t>Toleran &amp;</a:t>
            </a:r>
            <a:br>
              <a:rPr lang="id-ID" sz="7200" b="1" dirty="0">
                <a:latin typeface="+mn-lt"/>
              </a:rPr>
            </a:br>
            <a:r>
              <a:rPr lang="id-ID" sz="7200" b="1" dirty="0">
                <a:solidFill>
                  <a:srgbClr val="C00000"/>
                </a:solidFill>
                <a:latin typeface="+mn-lt"/>
              </a:rPr>
              <a:t>Moderat</a:t>
            </a:r>
            <a:endParaRPr lang="id-ID" sz="72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70541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8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4891314"/>
            <a:ext cx="12192000" cy="1262743"/>
          </a:xfrm>
          <a:prstGeom prst="rect">
            <a:avLst/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/>
          <p:cNvSpPr txBox="1"/>
          <p:nvPr/>
        </p:nvSpPr>
        <p:spPr>
          <a:xfrm>
            <a:off x="189162" y="4799410"/>
            <a:ext cx="99770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8800" dirty="0">
                <a:solidFill>
                  <a:schemeClr val="accent1">
                    <a:lumMod val="50000"/>
                  </a:schemeClr>
                </a:solidFill>
                <a:latin typeface="Aurora BdCn BT" panose="020B0706020207050204" pitchFamily="34" charset="0"/>
              </a:rPr>
              <a:t>CARA BERTINDAK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1330" y="1824823"/>
            <a:ext cx="4760258" cy="1769886"/>
          </a:xfrm>
        </p:spPr>
        <p:txBody>
          <a:bodyPr>
            <a:noAutofit/>
          </a:bodyPr>
          <a:lstStyle/>
          <a:p>
            <a:r>
              <a:rPr lang="id-ID" sz="9600" b="1" dirty="0">
                <a:solidFill>
                  <a:schemeClr val="accent5"/>
                </a:solidFill>
                <a:latin typeface="+mn-lt"/>
              </a:rPr>
              <a:t>Ikhtiar &amp;</a:t>
            </a:r>
            <a:br>
              <a:rPr lang="id-ID" sz="9600" b="1" dirty="0">
                <a:solidFill>
                  <a:srgbClr val="FFC000"/>
                </a:solidFill>
                <a:latin typeface="+mn-lt"/>
              </a:rPr>
            </a:br>
            <a:r>
              <a:rPr lang="id-ID" sz="9600" b="1" dirty="0">
                <a:solidFill>
                  <a:srgbClr val="0070C0"/>
                </a:solidFill>
                <a:latin typeface="+mn-lt"/>
              </a:rPr>
              <a:t>Berdoa</a:t>
            </a:r>
            <a:endParaRPr lang="id-ID" sz="96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490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72553"/>
            <a:ext cx="12192000" cy="9144000"/>
          </a:xfrm>
          <a:prstGeom prst="rect">
            <a:avLst/>
          </a:prstGeom>
        </p:spPr>
      </p:pic>
      <p:sp>
        <p:nvSpPr>
          <p:cNvPr id="3" name="Rectangle 6"/>
          <p:cNvSpPr/>
          <p:nvPr/>
        </p:nvSpPr>
        <p:spPr>
          <a:xfrm rot="16200000">
            <a:off x="930216" y="-517714"/>
            <a:ext cx="1850960" cy="3711391"/>
          </a:xfrm>
          <a:custGeom>
            <a:avLst/>
            <a:gdLst>
              <a:gd name="connsiteX0" fmla="*/ 0 w 5325571"/>
              <a:gd name="connsiteY0" fmla="*/ 0 h 5177118"/>
              <a:gd name="connsiteX1" fmla="*/ 5325571 w 5325571"/>
              <a:gd name="connsiteY1" fmla="*/ 0 h 5177118"/>
              <a:gd name="connsiteX2" fmla="*/ 5325571 w 5325571"/>
              <a:gd name="connsiteY2" fmla="*/ 5177118 h 5177118"/>
              <a:gd name="connsiteX3" fmla="*/ 0 w 5325571"/>
              <a:gd name="connsiteY3" fmla="*/ 5177118 h 5177118"/>
              <a:gd name="connsiteX4" fmla="*/ 0 w 5325571"/>
              <a:gd name="connsiteY4" fmla="*/ 0 h 5177118"/>
              <a:gd name="connsiteX0" fmla="*/ 0 w 5325571"/>
              <a:gd name="connsiteY0" fmla="*/ 0 h 5177118"/>
              <a:gd name="connsiteX1" fmla="*/ 5325571 w 5325571"/>
              <a:gd name="connsiteY1" fmla="*/ 0 h 5177118"/>
              <a:gd name="connsiteX2" fmla="*/ 5325571 w 5325571"/>
              <a:gd name="connsiteY2" fmla="*/ 5177118 h 5177118"/>
              <a:gd name="connsiteX3" fmla="*/ 2626214 w 5325571"/>
              <a:gd name="connsiteY3" fmla="*/ 5177118 h 5177118"/>
              <a:gd name="connsiteX4" fmla="*/ 0 w 5325571"/>
              <a:gd name="connsiteY4" fmla="*/ 5177118 h 5177118"/>
              <a:gd name="connsiteX5" fmla="*/ 0 w 5325571"/>
              <a:gd name="connsiteY5" fmla="*/ 0 h 5177118"/>
              <a:gd name="connsiteX0" fmla="*/ 0 w 5325571"/>
              <a:gd name="connsiteY0" fmla="*/ 0 h 6400801"/>
              <a:gd name="connsiteX1" fmla="*/ 5325571 w 5325571"/>
              <a:gd name="connsiteY1" fmla="*/ 0 h 6400801"/>
              <a:gd name="connsiteX2" fmla="*/ 5325571 w 5325571"/>
              <a:gd name="connsiteY2" fmla="*/ 5177118 h 6400801"/>
              <a:gd name="connsiteX3" fmla="*/ 2841367 w 5325571"/>
              <a:gd name="connsiteY3" fmla="*/ 6400801 h 6400801"/>
              <a:gd name="connsiteX4" fmla="*/ 0 w 5325571"/>
              <a:gd name="connsiteY4" fmla="*/ 5177118 h 6400801"/>
              <a:gd name="connsiteX5" fmla="*/ 0 w 5325571"/>
              <a:gd name="connsiteY5" fmla="*/ 0 h 6400801"/>
              <a:gd name="connsiteX0" fmla="*/ 0 w 5325571"/>
              <a:gd name="connsiteY0" fmla="*/ 0 h 6414248"/>
              <a:gd name="connsiteX1" fmla="*/ 5325571 w 5325571"/>
              <a:gd name="connsiteY1" fmla="*/ 0 h 6414248"/>
              <a:gd name="connsiteX2" fmla="*/ 5325571 w 5325571"/>
              <a:gd name="connsiteY2" fmla="*/ 5177118 h 6414248"/>
              <a:gd name="connsiteX3" fmla="*/ 2706896 w 5325571"/>
              <a:gd name="connsiteY3" fmla="*/ 6414248 h 6414248"/>
              <a:gd name="connsiteX4" fmla="*/ 0 w 5325571"/>
              <a:gd name="connsiteY4" fmla="*/ 5177118 h 6414248"/>
              <a:gd name="connsiteX5" fmla="*/ 0 w 5325571"/>
              <a:gd name="connsiteY5" fmla="*/ 0 h 641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5571" h="6414248">
                <a:moveTo>
                  <a:pt x="0" y="0"/>
                </a:moveTo>
                <a:lnTo>
                  <a:pt x="5325571" y="0"/>
                </a:lnTo>
                <a:lnTo>
                  <a:pt x="5325571" y="5177118"/>
                </a:lnTo>
                <a:lnTo>
                  <a:pt x="2706896" y="6414248"/>
                </a:lnTo>
                <a:lnTo>
                  <a:pt x="0" y="517711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noFill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7602" y="813546"/>
            <a:ext cx="2768669" cy="1136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 typeface="+mj-lt"/>
              <a:buAutoNum type="arabicPeriod"/>
            </a:pPr>
            <a:r>
              <a:rPr lang="id-ID" sz="6000" b="1" dirty="0">
                <a:solidFill>
                  <a:srgbClr val="00B050"/>
                </a:solidFill>
                <a:latin typeface="+mn-lt"/>
              </a:rPr>
              <a:t>Sifat</a:t>
            </a:r>
            <a:endParaRPr lang="id-ID" sz="60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7602" y="3703480"/>
            <a:ext cx="11509257" cy="2490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6000" b="1" dirty="0">
                <a:solidFill>
                  <a:schemeClr val="bg1"/>
                </a:solidFill>
                <a:latin typeface="+mn-lt"/>
              </a:rPr>
              <a:t>IPNU-IPPNU</a:t>
            </a:r>
            <a:r>
              <a:rPr lang="id-ID" sz="6000" b="1" dirty="0">
                <a:solidFill>
                  <a:srgbClr val="00B050"/>
                </a:solidFill>
                <a:latin typeface="+mn-lt"/>
              </a:rPr>
              <a:t> bersifat </a:t>
            </a:r>
            <a:r>
              <a:rPr lang="id-ID" sz="6000" b="1" dirty="0">
                <a:solidFill>
                  <a:srgbClr val="FF0000"/>
                </a:solidFill>
                <a:latin typeface="+mn-lt"/>
              </a:rPr>
              <a:t>keterpelajaran</a:t>
            </a:r>
            <a:r>
              <a:rPr lang="id-ID" sz="6000" b="1" dirty="0">
                <a:solidFill>
                  <a:srgbClr val="00B050"/>
                </a:solidFill>
                <a:latin typeface="+mn-lt"/>
              </a:rPr>
              <a:t>, </a:t>
            </a:r>
            <a:r>
              <a:rPr lang="id-ID" sz="6000" b="1" dirty="0">
                <a:solidFill>
                  <a:srgbClr val="0070C0"/>
                </a:solidFill>
                <a:latin typeface="+mn-lt"/>
              </a:rPr>
              <a:t>kekeluargaan</a:t>
            </a:r>
            <a:r>
              <a:rPr lang="id-ID" sz="6000" b="1" dirty="0">
                <a:solidFill>
                  <a:srgbClr val="00B050"/>
                </a:solidFill>
                <a:latin typeface="+mn-lt"/>
              </a:rPr>
              <a:t>, </a:t>
            </a:r>
            <a:r>
              <a:rPr lang="id-ID" sz="6000" b="1" dirty="0">
                <a:solidFill>
                  <a:srgbClr val="FFC000"/>
                </a:solidFill>
                <a:latin typeface="+mn-lt"/>
              </a:rPr>
              <a:t>kemasyarakatan</a:t>
            </a:r>
            <a:r>
              <a:rPr lang="id-ID" sz="6000" b="1" dirty="0">
                <a:solidFill>
                  <a:srgbClr val="00B050"/>
                </a:solidFill>
                <a:latin typeface="+mn-lt"/>
              </a:rPr>
              <a:t>, dan keagamaan</a:t>
            </a:r>
            <a:endParaRPr lang="id-ID" sz="60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05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 6"/>
          <p:cNvSpPr/>
          <p:nvPr/>
        </p:nvSpPr>
        <p:spPr>
          <a:xfrm rot="16200000">
            <a:off x="1349253" y="-936750"/>
            <a:ext cx="1537322" cy="4235826"/>
          </a:xfrm>
          <a:custGeom>
            <a:avLst/>
            <a:gdLst>
              <a:gd name="connsiteX0" fmla="*/ 0 w 5325571"/>
              <a:gd name="connsiteY0" fmla="*/ 0 h 5177118"/>
              <a:gd name="connsiteX1" fmla="*/ 5325571 w 5325571"/>
              <a:gd name="connsiteY1" fmla="*/ 0 h 5177118"/>
              <a:gd name="connsiteX2" fmla="*/ 5325571 w 5325571"/>
              <a:gd name="connsiteY2" fmla="*/ 5177118 h 5177118"/>
              <a:gd name="connsiteX3" fmla="*/ 0 w 5325571"/>
              <a:gd name="connsiteY3" fmla="*/ 5177118 h 5177118"/>
              <a:gd name="connsiteX4" fmla="*/ 0 w 5325571"/>
              <a:gd name="connsiteY4" fmla="*/ 0 h 5177118"/>
              <a:gd name="connsiteX0" fmla="*/ 0 w 5325571"/>
              <a:gd name="connsiteY0" fmla="*/ 0 h 5177118"/>
              <a:gd name="connsiteX1" fmla="*/ 5325571 w 5325571"/>
              <a:gd name="connsiteY1" fmla="*/ 0 h 5177118"/>
              <a:gd name="connsiteX2" fmla="*/ 5325571 w 5325571"/>
              <a:gd name="connsiteY2" fmla="*/ 5177118 h 5177118"/>
              <a:gd name="connsiteX3" fmla="*/ 2626214 w 5325571"/>
              <a:gd name="connsiteY3" fmla="*/ 5177118 h 5177118"/>
              <a:gd name="connsiteX4" fmla="*/ 0 w 5325571"/>
              <a:gd name="connsiteY4" fmla="*/ 5177118 h 5177118"/>
              <a:gd name="connsiteX5" fmla="*/ 0 w 5325571"/>
              <a:gd name="connsiteY5" fmla="*/ 0 h 5177118"/>
              <a:gd name="connsiteX0" fmla="*/ 0 w 5325571"/>
              <a:gd name="connsiteY0" fmla="*/ 0 h 6400801"/>
              <a:gd name="connsiteX1" fmla="*/ 5325571 w 5325571"/>
              <a:gd name="connsiteY1" fmla="*/ 0 h 6400801"/>
              <a:gd name="connsiteX2" fmla="*/ 5325571 w 5325571"/>
              <a:gd name="connsiteY2" fmla="*/ 5177118 h 6400801"/>
              <a:gd name="connsiteX3" fmla="*/ 2841367 w 5325571"/>
              <a:gd name="connsiteY3" fmla="*/ 6400801 h 6400801"/>
              <a:gd name="connsiteX4" fmla="*/ 0 w 5325571"/>
              <a:gd name="connsiteY4" fmla="*/ 5177118 h 6400801"/>
              <a:gd name="connsiteX5" fmla="*/ 0 w 5325571"/>
              <a:gd name="connsiteY5" fmla="*/ 0 h 6400801"/>
              <a:gd name="connsiteX0" fmla="*/ 0 w 5325571"/>
              <a:gd name="connsiteY0" fmla="*/ 0 h 6414248"/>
              <a:gd name="connsiteX1" fmla="*/ 5325571 w 5325571"/>
              <a:gd name="connsiteY1" fmla="*/ 0 h 6414248"/>
              <a:gd name="connsiteX2" fmla="*/ 5325571 w 5325571"/>
              <a:gd name="connsiteY2" fmla="*/ 5177118 h 6414248"/>
              <a:gd name="connsiteX3" fmla="*/ 2706896 w 5325571"/>
              <a:gd name="connsiteY3" fmla="*/ 6414248 h 6414248"/>
              <a:gd name="connsiteX4" fmla="*/ 0 w 5325571"/>
              <a:gd name="connsiteY4" fmla="*/ 5177118 h 6414248"/>
              <a:gd name="connsiteX5" fmla="*/ 0 w 5325571"/>
              <a:gd name="connsiteY5" fmla="*/ 0 h 641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5571" h="6414248">
                <a:moveTo>
                  <a:pt x="0" y="0"/>
                </a:moveTo>
                <a:lnTo>
                  <a:pt x="5325571" y="0"/>
                </a:lnTo>
                <a:lnTo>
                  <a:pt x="5325571" y="5177118"/>
                </a:lnTo>
                <a:lnTo>
                  <a:pt x="2706896" y="6414248"/>
                </a:lnTo>
                <a:lnTo>
                  <a:pt x="0" y="517711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noFill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9476" y="620037"/>
            <a:ext cx="3427574" cy="1136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6000" b="1">
                <a:solidFill>
                  <a:srgbClr val="00B050"/>
                </a:solidFill>
                <a:latin typeface="+mn-lt"/>
              </a:rPr>
              <a:t>2.Fungsi</a:t>
            </a:r>
            <a:endParaRPr lang="id-ID" sz="60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7602" y="2891588"/>
            <a:ext cx="11616833" cy="333828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id-ID" sz="3900" dirty="0">
                <a:solidFill>
                  <a:schemeClr val="bg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Wadah berhimpun </a:t>
            </a:r>
            <a:r>
              <a:rPr lang="id-ID" sz="3900" dirty="0">
                <a:solidFill>
                  <a:srgbClr val="00B050"/>
                </a:solidFill>
                <a:latin typeface="Cambria" panose="02040503050406030204" pitchFamily="18" charset="0"/>
              </a:rPr>
              <a:t>pelajar NU</a:t>
            </a:r>
            <a:r>
              <a:rPr lang="id-ID" sz="3900" dirty="0">
                <a:solidFill>
                  <a:schemeClr val="bg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untuk melanjutkan semangat jiwa dan nilai-nilai </a:t>
            </a:r>
            <a:r>
              <a:rPr lang="id-ID" sz="39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nahdliyin.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id-ID" sz="3900" dirty="0">
                <a:solidFill>
                  <a:schemeClr val="bg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Wadah </a:t>
            </a:r>
            <a:r>
              <a:rPr lang="id-ID" sz="39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komunikasi &amp; aktualisasi </a:t>
            </a:r>
            <a:r>
              <a:rPr lang="id-ID" sz="3900" dirty="0">
                <a:solidFill>
                  <a:schemeClr val="bg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pelajar NU dalam pelaksanaan dan pengembangan syariat Islam.</a:t>
            </a:r>
          </a:p>
        </p:txBody>
      </p:sp>
    </p:spTree>
    <p:extLst>
      <p:ext uri="{BB962C8B-B14F-4D97-AF65-F5344CB8AC3E}">
        <p14:creationId xmlns:p14="http://schemas.microsoft.com/office/powerpoint/2010/main" val="287214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/>
        </p:nvSpPr>
        <p:spPr>
          <a:xfrm rot="16200000">
            <a:off x="1349253" y="-936750"/>
            <a:ext cx="1537322" cy="4235826"/>
          </a:xfrm>
          <a:custGeom>
            <a:avLst/>
            <a:gdLst>
              <a:gd name="connsiteX0" fmla="*/ 0 w 5325571"/>
              <a:gd name="connsiteY0" fmla="*/ 0 h 5177118"/>
              <a:gd name="connsiteX1" fmla="*/ 5325571 w 5325571"/>
              <a:gd name="connsiteY1" fmla="*/ 0 h 5177118"/>
              <a:gd name="connsiteX2" fmla="*/ 5325571 w 5325571"/>
              <a:gd name="connsiteY2" fmla="*/ 5177118 h 5177118"/>
              <a:gd name="connsiteX3" fmla="*/ 0 w 5325571"/>
              <a:gd name="connsiteY3" fmla="*/ 5177118 h 5177118"/>
              <a:gd name="connsiteX4" fmla="*/ 0 w 5325571"/>
              <a:gd name="connsiteY4" fmla="*/ 0 h 5177118"/>
              <a:gd name="connsiteX0" fmla="*/ 0 w 5325571"/>
              <a:gd name="connsiteY0" fmla="*/ 0 h 5177118"/>
              <a:gd name="connsiteX1" fmla="*/ 5325571 w 5325571"/>
              <a:gd name="connsiteY1" fmla="*/ 0 h 5177118"/>
              <a:gd name="connsiteX2" fmla="*/ 5325571 w 5325571"/>
              <a:gd name="connsiteY2" fmla="*/ 5177118 h 5177118"/>
              <a:gd name="connsiteX3" fmla="*/ 2626214 w 5325571"/>
              <a:gd name="connsiteY3" fmla="*/ 5177118 h 5177118"/>
              <a:gd name="connsiteX4" fmla="*/ 0 w 5325571"/>
              <a:gd name="connsiteY4" fmla="*/ 5177118 h 5177118"/>
              <a:gd name="connsiteX5" fmla="*/ 0 w 5325571"/>
              <a:gd name="connsiteY5" fmla="*/ 0 h 5177118"/>
              <a:gd name="connsiteX0" fmla="*/ 0 w 5325571"/>
              <a:gd name="connsiteY0" fmla="*/ 0 h 6400801"/>
              <a:gd name="connsiteX1" fmla="*/ 5325571 w 5325571"/>
              <a:gd name="connsiteY1" fmla="*/ 0 h 6400801"/>
              <a:gd name="connsiteX2" fmla="*/ 5325571 w 5325571"/>
              <a:gd name="connsiteY2" fmla="*/ 5177118 h 6400801"/>
              <a:gd name="connsiteX3" fmla="*/ 2841367 w 5325571"/>
              <a:gd name="connsiteY3" fmla="*/ 6400801 h 6400801"/>
              <a:gd name="connsiteX4" fmla="*/ 0 w 5325571"/>
              <a:gd name="connsiteY4" fmla="*/ 5177118 h 6400801"/>
              <a:gd name="connsiteX5" fmla="*/ 0 w 5325571"/>
              <a:gd name="connsiteY5" fmla="*/ 0 h 6400801"/>
              <a:gd name="connsiteX0" fmla="*/ 0 w 5325571"/>
              <a:gd name="connsiteY0" fmla="*/ 0 h 6414248"/>
              <a:gd name="connsiteX1" fmla="*/ 5325571 w 5325571"/>
              <a:gd name="connsiteY1" fmla="*/ 0 h 6414248"/>
              <a:gd name="connsiteX2" fmla="*/ 5325571 w 5325571"/>
              <a:gd name="connsiteY2" fmla="*/ 5177118 h 6414248"/>
              <a:gd name="connsiteX3" fmla="*/ 2706896 w 5325571"/>
              <a:gd name="connsiteY3" fmla="*/ 6414248 h 6414248"/>
              <a:gd name="connsiteX4" fmla="*/ 0 w 5325571"/>
              <a:gd name="connsiteY4" fmla="*/ 5177118 h 6414248"/>
              <a:gd name="connsiteX5" fmla="*/ 0 w 5325571"/>
              <a:gd name="connsiteY5" fmla="*/ 0 h 641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5571" h="6414248">
                <a:moveTo>
                  <a:pt x="0" y="0"/>
                </a:moveTo>
                <a:lnTo>
                  <a:pt x="5325571" y="0"/>
                </a:lnTo>
                <a:lnTo>
                  <a:pt x="5325571" y="5177118"/>
                </a:lnTo>
                <a:lnTo>
                  <a:pt x="2706896" y="6414248"/>
                </a:lnTo>
                <a:lnTo>
                  <a:pt x="0" y="517711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noFill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7602" y="613024"/>
            <a:ext cx="3427574" cy="1136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6000" b="1" dirty="0">
                <a:solidFill>
                  <a:srgbClr val="00B050"/>
                </a:solidFill>
                <a:latin typeface="+mn-lt"/>
              </a:rPr>
              <a:t>3. Azas</a:t>
            </a:r>
            <a:endParaRPr lang="id-ID" sz="60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7602" y="2452914"/>
            <a:ext cx="11509257" cy="399258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id-ID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Berazaskan </a:t>
            </a:r>
            <a:r>
              <a:rPr lang="id-ID" sz="4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Ketuhanan Yang Maha Esa</a:t>
            </a:r>
            <a:r>
              <a:rPr lang="id-ID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, kemanusiaan yang adil dan beradap, persatuan Indonesia, Kerakyatan yang dipimpin oleh hikmat kebijaksanaan dalam permusyawaratan perwakilan dan </a:t>
            </a:r>
            <a:r>
              <a:rPr lang="id-ID" sz="4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keadilan sosial </a:t>
            </a:r>
            <a:r>
              <a:rPr lang="id-ID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bagi seluruh rakyat Indonesia.</a:t>
            </a:r>
          </a:p>
        </p:txBody>
      </p:sp>
    </p:spTree>
    <p:extLst>
      <p:ext uri="{BB962C8B-B14F-4D97-AF65-F5344CB8AC3E}">
        <p14:creationId xmlns:p14="http://schemas.microsoft.com/office/powerpoint/2010/main" val="260889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6"/>
          <p:cNvSpPr/>
          <p:nvPr/>
        </p:nvSpPr>
        <p:spPr>
          <a:xfrm rot="16200000">
            <a:off x="1734263" y="-431424"/>
            <a:ext cx="1537322" cy="4235826"/>
          </a:xfrm>
          <a:custGeom>
            <a:avLst/>
            <a:gdLst>
              <a:gd name="connsiteX0" fmla="*/ 0 w 5325571"/>
              <a:gd name="connsiteY0" fmla="*/ 0 h 5177118"/>
              <a:gd name="connsiteX1" fmla="*/ 5325571 w 5325571"/>
              <a:gd name="connsiteY1" fmla="*/ 0 h 5177118"/>
              <a:gd name="connsiteX2" fmla="*/ 5325571 w 5325571"/>
              <a:gd name="connsiteY2" fmla="*/ 5177118 h 5177118"/>
              <a:gd name="connsiteX3" fmla="*/ 0 w 5325571"/>
              <a:gd name="connsiteY3" fmla="*/ 5177118 h 5177118"/>
              <a:gd name="connsiteX4" fmla="*/ 0 w 5325571"/>
              <a:gd name="connsiteY4" fmla="*/ 0 h 5177118"/>
              <a:gd name="connsiteX0" fmla="*/ 0 w 5325571"/>
              <a:gd name="connsiteY0" fmla="*/ 0 h 5177118"/>
              <a:gd name="connsiteX1" fmla="*/ 5325571 w 5325571"/>
              <a:gd name="connsiteY1" fmla="*/ 0 h 5177118"/>
              <a:gd name="connsiteX2" fmla="*/ 5325571 w 5325571"/>
              <a:gd name="connsiteY2" fmla="*/ 5177118 h 5177118"/>
              <a:gd name="connsiteX3" fmla="*/ 2626214 w 5325571"/>
              <a:gd name="connsiteY3" fmla="*/ 5177118 h 5177118"/>
              <a:gd name="connsiteX4" fmla="*/ 0 w 5325571"/>
              <a:gd name="connsiteY4" fmla="*/ 5177118 h 5177118"/>
              <a:gd name="connsiteX5" fmla="*/ 0 w 5325571"/>
              <a:gd name="connsiteY5" fmla="*/ 0 h 5177118"/>
              <a:gd name="connsiteX0" fmla="*/ 0 w 5325571"/>
              <a:gd name="connsiteY0" fmla="*/ 0 h 6400801"/>
              <a:gd name="connsiteX1" fmla="*/ 5325571 w 5325571"/>
              <a:gd name="connsiteY1" fmla="*/ 0 h 6400801"/>
              <a:gd name="connsiteX2" fmla="*/ 5325571 w 5325571"/>
              <a:gd name="connsiteY2" fmla="*/ 5177118 h 6400801"/>
              <a:gd name="connsiteX3" fmla="*/ 2841367 w 5325571"/>
              <a:gd name="connsiteY3" fmla="*/ 6400801 h 6400801"/>
              <a:gd name="connsiteX4" fmla="*/ 0 w 5325571"/>
              <a:gd name="connsiteY4" fmla="*/ 5177118 h 6400801"/>
              <a:gd name="connsiteX5" fmla="*/ 0 w 5325571"/>
              <a:gd name="connsiteY5" fmla="*/ 0 h 6400801"/>
              <a:gd name="connsiteX0" fmla="*/ 0 w 5325571"/>
              <a:gd name="connsiteY0" fmla="*/ 0 h 6414248"/>
              <a:gd name="connsiteX1" fmla="*/ 5325571 w 5325571"/>
              <a:gd name="connsiteY1" fmla="*/ 0 h 6414248"/>
              <a:gd name="connsiteX2" fmla="*/ 5325571 w 5325571"/>
              <a:gd name="connsiteY2" fmla="*/ 5177118 h 6414248"/>
              <a:gd name="connsiteX3" fmla="*/ 2706896 w 5325571"/>
              <a:gd name="connsiteY3" fmla="*/ 6414248 h 6414248"/>
              <a:gd name="connsiteX4" fmla="*/ 0 w 5325571"/>
              <a:gd name="connsiteY4" fmla="*/ 5177118 h 6414248"/>
              <a:gd name="connsiteX5" fmla="*/ 0 w 5325571"/>
              <a:gd name="connsiteY5" fmla="*/ 0 h 641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5571" h="6414248">
                <a:moveTo>
                  <a:pt x="0" y="0"/>
                </a:moveTo>
                <a:lnTo>
                  <a:pt x="5325571" y="0"/>
                </a:lnTo>
                <a:lnTo>
                  <a:pt x="5325571" y="5177118"/>
                </a:lnTo>
                <a:lnTo>
                  <a:pt x="2706896" y="6414248"/>
                </a:lnTo>
                <a:lnTo>
                  <a:pt x="0" y="517711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noFill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4760" y="1142414"/>
            <a:ext cx="3427574" cy="1136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6000" b="1" dirty="0">
                <a:solidFill>
                  <a:srgbClr val="00B050"/>
                </a:solidFill>
                <a:latin typeface="+mn-lt"/>
              </a:rPr>
              <a:t>4. Akidah</a:t>
            </a:r>
            <a:endParaRPr lang="id-ID" sz="60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1371" y="3296653"/>
            <a:ext cx="11509257" cy="294961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>
              <a:buFont typeface="Arial" panose="020B0604020202020204" pitchFamily="34" charset="0"/>
              <a:buChar char="•"/>
            </a:pPr>
            <a:r>
              <a:rPr lang="id-ID" sz="4200" dirty="0">
                <a:solidFill>
                  <a:schemeClr val="bg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Beraqidah Islam yang berhaluan </a:t>
            </a:r>
            <a:r>
              <a:rPr lang="id-ID" sz="4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Ahlussunnah wal jama’ah</a:t>
            </a:r>
            <a:r>
              <a:rPr lang="id-ID" sz="4200" dirty="0">
                <a:solidFill>
                  <a:schemeClr val="bg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dengan mengikuti salah satu madzhab </a:t>
            </a:r>
            <a:r>
              <a:rPr lang="id-ID" sz="4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hanafi, syafi’i, maliki dan hambali</a:t>
            </a:r>
            <a:r>
              <a:rPr lang="id-ID" sz="4200" dirty="0">
                <a:solidFill>
                  <a:schemeClr val="bg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20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1204" t="20000" r="4398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19761609_503501713323252_350353938467258368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79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53"/>
          <a:stretch>
            <a:fillRect/>
          </a:stretch>
        </p:blipFill>
        <p:spPr>
          <a:xfrm>
            <a:off x="0" y="0"/>
            <a:ext cx="12192000" cy="6871447"/>
          </a:xfrm>
          <a:prstGeom prst="rect">
            <a:avLst/>
          </a:prstGeom>
        </p:spPr>
      </p:pic>
      <p:pic>
        <p:nvPicPr>
          <p:cNvPr id="18" name="Picture 17" descr="20180777_251355922021934_4868512499948847104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7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22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9"/>
          <a:stretch/>
        </p:blipFill>
        <p:spPr>
          <a:xfrm flipV="1">
            <a:off x="0" y="-1"/>
            <a:ext cx="12192000" cy="6858001"/>
          </a:xfrm>
        </p:spPr>
      </p:pic>
      <p:sp>
        <p:nvSpPr>
          <p:cNvPr id="10" name="Oval 9"/>
          <p:cNvSpPr/>
          <p:nvPr/>
        </p:nvSpPr>
        <p:spPr>
          <a:xfrm>
            <a:off x="306550" y="717663"/>
            <a:ext cx="5692053" cy="572785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2" y="677324"/>
            <a:ext cx="5692053" cy="57278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21951" y="1"/>
            <a:ext cx="5325571" cy="6615952"/>
          </a:xfrm>
          <a:custGeom>
            <a:avLst/>
            <a:gdLst>
              <a:gd name="connsiteX0" fmla="*/ 0 w 5325571"/>
              <a:gd name="connsiteY0" fmla="*/ 0 h 5177118"/>
              <a:gd name="connsiteX1" fmla="*/ 5325571 w 5325571"/>
              <a:gd name="connsiteY1" fmla="*/ 0 h 5177118"/>
              <a:gd name="connsiteX2" fmla="*/ 5325571 w 5325571"/>
              <a:gd name="connsiteY2" fmla="*/ 5177118 h 5177118"/>
              <a:gd name="connsiteX3" fmla="*/ 0 w 5325571"/>
              <a:gd name="connsiteY3" fmla="*/ 5177118 h 5177118"/>
              <a:gd name="connsiteX4" fmla="*/ 0 w 5325571"/>
              <a:gd name="connsiteY4" fmla="*/ 0 h 5177118"/>
              <a:gd name="connsiteX0" fmla="*/ 0 w 5325571"/>
              <a:gd name="connsiteY0" fmla="*/ 0 h 5177118"/>
              <a:gd name="connsiteX1" fmla="*/ 5325571 w 5325571"/>
              <a:gd name="connsiteY1" fmla="*/ 0 h 5177118"/>
              <a:gd name="connsiteX2" fmla="*/ 5325571 w 5325571"/>
              <a:gd name="connsiteY2" fmla="*/ 5177118 h 5177118"/>
              <a:gd name="connsiteX3" fmla="*/ 2626214 w 5325571"/>
              <a:gd name="connsiteY3" fmla="*/ 5177118 h 5177118"/>
              <a:gd name="connsiteX4" fmla="*/ 0 w 5325571"/>
              <a:gd name="connsiteY4" fmla="*/ 5177118 h 5177118"/>
              <a:gd name="connsiteX5" fmla="*/ 0 w 5325571"/>
              <a:gd name="connsiteY5" fmla="*/ 0 h 5177118"/>
              <a:gd name="connsiteX0" fmla="*/ 0 w 5325571"/>
              <a:gd name="connsiteY0" fmla="*/ 0 h 6400801"/>
              <a:gd name="connsiteX1" fmla="*/ 5325571 w 5325571"/>
              <a:gd name="connsiteY1" fmla="*/ 0 h 6400801"/>
              <a:gd name="connsiteX2" fmla="*/ 5325571 w 5325571"/>
              <a:gd name="connsiteY2" fmla="*/ 5177118 h 6400801"/>
              <a:gd name="connsiteX3" fmla="*/ 2841367 w 5325571"/>
              <a:gd name="connsiteY3" fmla="*/ 6400801 h 6400801"/>
              <a:gd name="connsiteX4" fmla="*/ 0 w 5325571"/>
              <a:gd name="connsiteY4" fmla="*/ 5177118 h 6400801"/>
              <a:gd name="connsiteX5" fmla="*/ 0 w 5325571"/>
              <a:gd name="connsiteY5" fmla="*/ 0 h 6400801"/>
              <a:gd name="connsiteX0" fmla="*/ 0 w 5325571"/>
              <a:gd name="connsiteY0" fmla="*/ 0 h 6414248"/>
              <a:gd name="connsiteX1" fmla="*/ 5325571 w 5325571"/>
              <a:gd name="connsiteY1" fmla="*/ 0 h 6414248"/>
              <a:gd name="connsiteX2" fmla="*/ 5325571 w 5325571"/>
              <a:gd name="connsiteY2" fmla="*/ 5177118 h 6414248"/>
              <a:gd name="connsiteX3" fmla="*/ 2706896 w 5325571"/>
              <a:gd name="connsiteY3" fmla="*/ 6414248 h 6414248"/>
              <a:gd name="connsiteX4" fmla="*/ 0 w 5325571"/>
              <a:gd name="connsiteY4" fmla="*/ 5177118 h 6414248"/>
              <a:gd name="connsiteX5" fmla="*/ 0 w 5325571"/>
              <a:gd name="connsiteY5" fmla="*/ 0 h 641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5571" h="6414248">
                <a:moveTo>
                  <a:pt x="0" y="0"/>
                </a:moveTo>
                <a:lnTo>
                  <a:pt x="5325571" y="0"/>
                </a:lnTo>
                <a:lnTo>
                  <a:pt x="5325571" y="5177118"/>
                </a:lnTo>
                <a:lnTo>
                  <a:pt x="2706896" y="6414248"/>
                </a:lnTo>
                <a:lnTo>
                  <a:pt x="0" y="517711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noFill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57719" y="134470"/>
            <a:ext cx="4938127" cy="5715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 typeface="+mj-lt"/>
              <a:buAutoNum type="arabicPeriod"/>
            </a:pPr>
            <a:r>
              <a:rPr lang="id-ID" b="1" dirty="0">
                <a:solidFill>
                  <a:srgbClr val="FFC000"/>
                </a:solidFill>
                <a:latin typeface="Segoe UI Semibold" pitchFamily="34" charset="0"/>
              </a:rPr>
              <a:t>Bentuk bulat</a:t>
            </a:r>
          </a:p>
          <a:p>
            <a:pPr marL="742950" indent="-742950">
              <a:buFont typeface="+mj-lt"/>
              <a:buAutoNum type="arabicPeriod"/>
            </a:pPr>
            <a:r>
              <a:rPr lang="id-ID" b="1" dirty="0">
                <a:solidFill>
                  <a:srgbClr val="00B050"/>
                </a:solidFill>
                <a:latin typeface="Segoe UI Semibold" pitchFamily="34" charset="0"/>
              </a:rPr>
              <a:t>Warna Dasar Hijau</a:t>
            </a:r>
          </a:p>
          <a:p>
            <a:pPr marL="742950" indent="-742950">
              <a:buFont typeface="+mj-lt"/>
              <a:buAutoNum type="arabicPeriod"/>
            </a:pPr>
            <a:r>
              <a:rPr lang="id-ID" b="1" dirty="0">
                <a:solidFill>
                  <a:schemeClr val="bg1"/>
                </a:solidFill>
                <a:latin typeface="Segoe UI Semibold" pitchFamily="34" charset="0"/>
              </a:rPr>
              <a:t>Garis kuning melingkar</a:t>
            </a:r>
          </a:p>
          <a:p>
            <a:pPr marL="742950" indent="-742950">
              <a:buFont typeface="+mj-lt"/>
              <a:buAutoNum type="arabicPeriod"/>
            </a:pPr>
            <a:r>
              <a:rPr lang="id-ID" b="1" dirty="0">
                <a:solidFill>
                  <a:schemeClr val="accent1">
                    <a:lumMod val="50000"/>
                  </a:schemeClr>
                </a:solidFill>
                <a:latin typeface="Segoe UI Semibold" pitchFamily="34" charset="0"/>
              </a:rPr>
              <a:t>Dua garis putih mengapit</a:t>
            </a:r>
          </a:p>
          <a:p>
            <a:pPr marL="742950" indent="-742950">
              <a:buFont typeface="+mj-lt"/>
              <a:buAutoNum type="arabicPeriod"/>
            </a:pPr>
            <a:r>
              <a:rPr lang="id-ID" b="1" dirty="0">
                <a:solidFill>
                  <a:srgbClr val="FF0000"/>
                </a:solidFill>
                <a:latin typeface="Segoe UI Semibold" pitchFamily="34" charset="0"/>
              </a:rPr>
              <a:t>Akronim IPNU</a:t>
            </a:r>
          </a:p>
          <a:p>
            <a:pPr marL="742950" indent="-742950">
              <a:buFont typeface="+mj-lt"/>
              <a:buAutoNum type="arabicPeriod"/>
            </a:pPr>
            <a:r>
              <a:rPr lang="id-ID" b="1" dirty="0">
                <a:solidFill>
                  <a:schemeClr val="tx2">
                    <a:lumMod val="25000"/>
                  </a:schemeClr>
                </a:solidFill>
                <a:latin typeface="Segoe UI Semibold" pitchFamily="34" charset="0"/>
              </a:rPr>
              <a:t>Tiga titik pemisah akronim IPNU</a:t>
            </a:r>
          </a:p>
          <a:p>
            <a:pPr marL="742950" indent="-742950">
              <a:buFont typeface="+mj-lt"/>
              <a:buAutoNum type="arabicPeriod"/>
            </a:pPr>
            <a:r>
              <a:rPr lang="id-ID" b="1" dirty="0">
                <a:solidFill>
                  <a:srgbClr val="7030A0"/>
                </a:solidFill>
                <a:latin typeface="Segoe UI Semibold" pitchFamily="34" charset="0"/>
              </a:rPr>
              <a:t>Garis lurus tiga kiri kanan</a:t>
            </a:r>
          </a:p>
          <a:p>
            <a:pPr marL="742950" indent="-742950">
              <a:buFont typeface="+mj-lt"/>
              <a:buAutoNum type="arabicPeriod"/>
            </a:pPr>
            <a:r>
              <a:rPr lang="id-ID" b="1" dirty="0">
                <a:solidFill>
                  <a:schemeClr val="accent6">
                    <a:lumMod val="50000"/>
                  </a:schemeClr>
                </a:solidFill>
                <a:latin typeface="Segoe UI Semibold" pitchFamily="34" charset="0"/>
              </a:rPr>
              <a:t>Sembilan bintang</a:t>
            </a:r>
          </a:p>
          <a:p>
            <a:pPr marL="742950" indent="-742950">
              <a:buFont typeface="+mj-lt"/>
              <a:buAutoNum type="arabicPeriod"/>
            </a:pPr>
            <a:r>
              <a:rPr lang="id-ID" b="1" dirty="0">
                <a:solidFill>
                  <a:schemeClr val="accent5"/>
                </a:solidFill>
                <a:latin typeface="Segoe UI Semibold" pitchFamily="34" charset="0"/>
              </a:rPr>
              <a:t>Dua kitab</a:t>
            </a:r>
          </a:p>
          <a:p>
            <a:pPr marL="742950" indent="-742950">
              <a:buFont typeface="+mj-lt"/>
              <a:buAutoNum type="arabicPeriod"/>
            </a:pPr>
            <a:r>
              <a:rPr lang="id-ID" b="1" dirty="0">
                <a:solidFill>
                  <a:schemeClr val="accent3">
                    <a:lumMod val="75000"/>
                  </a:schemeClr>
                </a:solidFill>
                <a:latin typeface="Segoe UI Semibold" pitchFamily="34" charset="0"/>
              </a:rPr>
              <a:t>Dua bulu angsa menyilang</a:t>
            </a:r>
            <a:endParaRPr lang="id-ID" dirty="0">
              <a:solidFill>
                <a:schemeClr val="accent3">
                  <a:lumMod val="75000"/>
                </a:schemeClr>
              </a:solidFill>
              <a:latin typeface="Segoe UI Semibold" pitchFamily="34" charset="0"/>
            </a:endParaRPr>
          </a:p>
        </p:txBody>
      </p:sp>
      <p:pic>
        <p:nvPicPr>
          <p:cNvPr id="2" name="MAKNA LOGO IPN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82" y="17755"/>
            <a:ext cx="12203482" cy="686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3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2797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9"/>
          <a:stretch/>
        </p:blipFill>
        <p:spPr>
          <a:xfrm flipV="1">
            <a:off x="0" y="-1"/>
            <a:ext cx="12192000" cy="6858001"/>
          </a:xfrm>
        </p:spPr>
      </p:pic>
      <p:sp>
        <p:nvSpPr>
          <p:cNvPr id="7" name="Rectangle 6"/>
          <p:cNvSpPr/>
          <p:nvPr/>
        </p:nvSpPr>
        <p:spPr>
          <a:xfrm>
            <a:off x="6221951" y="1"/>
            <a:ext cx="5325571" cy="6615952"/>
          </a:xfrm>
          <a:custGeom>
            <a:avLst/>
            <a:gdLst>
              <a:gd name="connsiteX0" fmla="*/ 0 w 5325571"/>
              <a:gd name="connsiteY0" fmla="*/ 0 h 5177118"/>
              <a:gd name="connsiteX1" fmla="*/ 5325571 w 5325571"/>
              <a:gd name="connsiteY1" fmla="*/ 0 h 5177118"/>
              <a:gd name="connsiteX2" fmla="*/ 5325571 w 5325571"/>
              <a:gd name="connsiteY2" fmla="*/ 5177118 h 5177118"/>
              <a:gd name="connsiteX3" fmla="*/ 0 w 5325571"/>
              <a:gd name="connsiteY3" fmla="*/ 5177118 h 5177118"/>
              <a:gd name="connsiteX4" fmla="*/ 0 w 5325571"/>
              <a:gd name="connsiteY4" fmla="*/ 0 h 5177118"/>
              <a:gd name="connsiteX0" fmla="*/ 0 w 5325571"/>
              <a:gd name="connsiteY0" fmla="*/ 0 h 5177118"/>
              <a:gd name="connsiteX1" fmla="*/ 5325571 w 5325571"/>
              <a:gd name="connsiteY1" fmla="*/ 0 h 5177118"/>
              <a:gd name="connsiteX2" fmla="*/ 5325571 w 5325571"/>
              <a:gd name="connsiteY2" fmla="*/ 5177118 h 5177118"/>
              <a:gd name="connsiteX3" fmla="*/ 2626214 w 5325571"/>
              <a:gd name="connsiteY3" fmla="*/ 5177118 h 5177118"/>
              <a:gd name="connsiteX4" fmla="*/ 0 w 5325571"/>
              <a:gd name="connsiteY4" fmla="*/ 5177118 h 5177118"/>
              <a:gd name="connsiteX5" fmla="*/ 0 w 5325571"/>
              <a:gd name="connsiteY5" fmla="*/ 0 h 5177118"/>
              <a:gd name="connsiteX0" fmla="*/ 0 w 5325571"/>
              <a:gd name="connsiteY0" fmla="*/ 0 h 6400801"/>
              <a:gd name="connsiteX1" fmla="*/ 5325571 w 5325571"/>
              <a:gd name="connsiteY1" fmla="*/ 0 h 6400801"/>
              <a:gd name="connsiteX2" fmla="*/ 5325571 w 5325571"/>
              <a:gd name="connsiteY2" fmla="*/ 5177118 h 6400801"/>
              <a:gd name="connsiteX3" fmla="*/ 2841367 w 5325571"/>
              <a:gd name="connsiteY3" fmla="*/ 6400801 h 6400801"/>
              <a:gd name="connsiteX4" fmla="*/ 0 w 5325571"/>
              <a:gd name="connsiteY4" fmla="*/ 5177118 h 6400801"/>
              <a:gd name="connsiteX5" fmla="*/ 0 w 5325571"/>
              <a:gd name="connsiteY5" fmla="*/ 0 h 6400801"/>
              <a:gd name="connsiteX0" fmla="*/ 0 w 5325571"/>
              <a:gd name="connsiteY0" fmla="*/ 0 h 6414248"/>
              <a:gd name="connsiteX1" fmla="*/ 5325571 w 5325571"/>
              <a:gd name="connsiteY1" fmla="*/ 0 h 6414248"/>
              <a:gd name="connsiteX2" fmla="*/ 5325571 w 5325571"/>
              <a:gd name="connsiteY2" fmla="*/ 5177118 h 6414248"/>
              <a:gd name="connsiteX3" fmla="*/ 2706896 w 5325571"/>
              <a:gd name="connsiteY3" fmla="*/ 6414248 h 6414248"/>
              <a:gd name="connsiteX4" fmla="*/ 0 w 5325571"/>
              <a:gd name="connsiteY4" fmla="*/ 5177118 h 6414248"/>
              <a:gd name="connsiteX5" fmla="*/ 0 w 5325571"/>
              <a:gd name="connsiteY5" fmla="*/ 0 h 641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5571" h="6414248">
                <a:moveTo>
                  <a:pt x="0" y="0"/>
                </a:moveTo>
                <a:lnTo>
                  <a:pt x="5325571" y="0"/>
                </a:lnTo>
                <a:lnTo>
                  <a:pt x="5325571" y="5177118"/>
                </a:lnTo>
                <a:lnTo>
                  <a:pt x="2706896" y="6414248"/>
                </a:lnTo>
                <a:lnTo>
                  <a:pt x="0" y="517711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noFill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57719" y="0"/>
            <a:ext cx="4938127" cy="5715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 typeface="+mj-lt"/>
              <a:buAutoNum type="arabicPeriod"/>
            </a:pPr>
            <a:r>
              <a:rPr lang="id-ID" b="1" dirty="0">
                <a:solidFill>
                  <a:srgbClr val="FF0000"/>
                </a:solidFill>
                <a:latin typeface="+mn-lt"/>
              </a:rPr>
              <a:t>Segitiga</a:t>
            </a:r>
          </a:p>
          <a:p>
            <a:pPr marL="742950" indent="-742950">
              <a:buFont typeface="+mj-lt"/>
              <a:buAutoNum type="arabicPeriod"/>
            </a:pPr>
            <a:r>
              <a:rPr lang="id-ID" b="1" dirty="0">
                <a:solidFill>
                  <a:srgbClr val="00B050"/>
                </a:solidFill>
                <a:latin typeface="+mn-lt"/>
              </a:rPr>
              <a:t>Warna Dasar Hijau</a:t>
            </a:r>
          </a:p>
          <a:p>
            <a:pPr marL="742950" indent="-742950">
              <a:buFont typeface="+mj-lt"/>
              <a:buAutoNum type="arabicPeriod"/>
            </a:pPr>
            <a:r>
              <a:rPr lang="id-ID" b="1" dirty="0">
                <a:solidFill>
                  <a:srgbClr val="FFC000"/>
                </a:solidFill>
                <a:latin typeface="+mn-lt"/>
              </a:rPr>
              <a:t>Warna Putih</a:t>
            </a:r>
          </a:p>
          <a:p>
            <a:pPr marL="742950" indent="-742950">
              <a:buFont typeface="+mj-lt"/>
              <a:buAutoNum type="arabicPeriod"/>
            </a:pPr>
            <a:r>
              <a:rPr lang="id-ID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Warna Kuning</a:t>
            </a:r>
          </a:p>
          <a:p>
            <a:pPr marL="742950" indent="-742950">
              <a:buFont typeface="+mj-lt"/>
              <a:buAutoNum type="arabicPeriod"/>
            </a:pPr>
            <a:r>
              <a:rPr lang="id-ID" b="1" dirty="0">
                <a:solidFill>
                  <a:schemeClr val="bg1"/>
                </a:solidFill>
                <a:latin typeface="+mn-lt"/>
              </a:rPr>
              <a:t>Dua buah garis mengapit</a:t>
            </a:r>
          </a:p>
          <a:p>
            <a:pPr marL="742950" indent="-742950">
              <a:buFont typeface="+mj-lt"/>
              <a:buAutoNum type="arabicPeriod"/>
            </a:pPr>
            <a:r>
              <a:rPr lang="id-ID" b="1" dirty="0">
                <a:solidFill>
                  <a:schemeClr val="accent5"/>
                </a:solidFill>
                <a:latin typeface="+mn-lt"/>
              </a:rPr>
              <a:t>Akronim IPPNU</a:t>
            </a:r>
          </a:p>
          <a:p>
            <a:pPr marL="742950" indent="-742950">
              <a:buFont typeface="+mj-lt"/>
              <a:buAutoNum type="arabicPeriod"/>
            </a:pPr>
            <a:r>
              <a:rPr lang="es-ES" b="1" dirty="0">
                <a:solidFill>
                  <a:srgbClr val="00B0F0"/>
                </a:solidFill>
                <a:latin typeface="+mn-lt"/>
              </a:rPr>
              <a:t>Lima </a:t>
            </a:r>
            <a:r>
              <a:rPr lang="es-ES" b="1" dirty="0" err="1">
                <a:solidFill>
                  <a:srgbClr val="00B0F0"/>
                </a:solidFill>
                <a:latin typeface="+mn-lt"/>
              </a:rPr>
              <a:t>titik</a:t>
            </a:r>
            <a:r>
              <a:rPr lang="es-ES" b="1" dirty="0">
                <a:solidFill>
                  <a:srgbClr val="00B0F0"/>
                </a:solidFill>
                <a:latin typeface="+mn-lt"/>
              </a:rPr>
              <a:t> di antara </a:t>
            </a:r>
            <a:r>
              <a:rPr lang="es-ES" b="1" dirty="0" err="1">
                <a:solidFill>
                  <a:srgbClr val="00B0F0"/>
                </a:solidFill>
                <a:latin typeface="+mn-lt"/>
              </a:rPr>
              <a:t>tulisan</a:t>
            </a:r>
            <a:r>
              <a:rPr lang="es-ES" b="1" dirty="0">
                <a:solidFill>
                  <a:srgbClr val="00B0F0"/>
                </a:solidFill>
                <a:latin typeface="+mn-lt"/>
              </a:rPr>
              <a:t> I.P.P.N.U</a:t>
            </a:r>
            <a:endParaRPr lang="id-ID" sz="9600" b="1" dirty="0">
              <a:solidFill>
                <a:srgbClr val="00B0F0"/>
              </a:solidFill>
              <a:latin typeface="+mn-lt"/>
            </a:endParaRPr>
          </a:p>
          <a:p>
            <a:pPr marL="742950" indent="-742950">
              <a:buFont typeface="+mj-lt"/>
              <a:buAutoNum type="arabicPeriod"/>
            </a:pP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Dua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kitab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endParaRPr lang="id-ID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742950" indent="-742950">
              <a:buFont typeface="+mj-lt"/>
              <a:buAutoNum type="arabicPeriod"/>
            </a:pPr>
            <a:r>
              <a:rPr lang="es-ES" b="1" dirty="0" err="1">
                <a:solidFill>
                  <a:srgbClr val="7030A0"/>
                </a:solidFill>
                <a:latin typeface="+mn-lt"/>
              </a:rPr>
              <a:t>Dua</a:t>
            </a:r>
            <a:r>
              <a:rPr lang="es-ES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+mn-lt"/>
              </a:rPr>
              <a:t>bulu</a:t>
            </a:r>
            <a:r>
              <a:rPr lang="es-ES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+mn-lt"/>
              </a:rPr>
              <a:t>bersilang</a:t>
            </a:r>
            <a:r>
              <a:rPr lang="es-ES" b="1" dirty="0">
                <a:solidFill>
                  <a:srgbClr val="7030A0"/>
                </a:solidFill>
                <a:latin typeface="+mn-lt"/>
              </a:rPr>
              <a:t> </a:t>
            </a:r>
            <a:endParaRPr lang="id-ID" b="1" dirty="0">
              <a:solidFill>
                <a:srgbClr val="7030A0"/>
              </a:solidFill>
              <a:latin typeface="+mn-lt"/>
            </a:endParaRPr>
          </a:p>
          <a:p>
            <a:pPr marL="742950" indent="-742950">
              <a:buFont typeface="+mj-lt"/>
              <a:buAutoNum type="arabicPeriod"/>
            </a:pPr>
            <a:r>
              <a:rPr lang="es-ES" b="1" dirty="0" err="1">
                <a:solidFill>
                  <a:srgbClr val="92D050"/>
                </a:solidFill>
                <a:latin typeface="+mn-lt"/>
              </a:rPr>
              <a:t>Dua</a:t>
            </a:r>
            <a:r>
              <a:rPr lang="es-ES" b="1" dirty="0">
                <a:solidFill>
                  <a:srgbClr val="92D050"/>
                </a:solidFill>
                <a:latin typeface="+mn-lt"/>
              </a:rPr>
              <a:t> bunga </a:t>
            </a:r>
            <a:r>
              <a:rPr lang="es-ES" b="1" dirty="0" err="1">
                <a:solidFill>
                  <a:srgbClr val="92D050"/>
                </a:solidFill>
                <a:latin typeface="+mn-lt"/>
              </a:rPr>
              <a:t>melati</a:t>
            </a:r>
            <a:r>
              <a:rPr lang="es-ES" b="1" dirty="0">
                <a:solidFill>
                  <a:srgbClr val="92D050"/>
                </a:solidFill>
                <a:latin typeface="+mn-lt"/>
              </a:rPr>
              <a:t> </a:t>
            </a:r>
            <a:endParaRPr lang="id-ID" b="1" dirty="0">
              <a:solidFill>
                <a:srgbClr val="92D05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" y="444177"/>
            <a:ext cx="6110352" cy="5727600"/>
          </a:xfrm>
          <a:prstGeom prst="rect">
            <a:avLst/>
          </a:prstGeom>
        </p:spPr>
      </p:pic>
      <p:pic>
        <p:nvPicPr>
          <p:cNvPr id="3" name="MAKNA LOGO IPPN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6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6975-C961-41F3-9383-B59DE1AE7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exa Bold" panose="02000000000000000000" pitchFamily="50" charset="0"/>
              </a:rPr>
              <a:t>UNTUNGNYA IKUT IPNU IPPNU</a:t>
            </a:r>
            <a:endParaRPr lang="en-ID" b="1" dirty="0">
              <a:latin typeface="Nexa Bold" panose="02000000000000000000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A3E25-97F7-4E00-84C0-5544A8A7B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4400" dirty="0" err="1"/>
              <a:t>Terkenal</a:t>
            </a:r>
            <a:endParaRPr lang="en-US" sz="4400" dirty="0"/>
          </a:p>
          <a:p>
            <a:pPr marL="457200" indent="-457200">
              <a:buFont typeface="+mj-lt"/>
              <a:buAutoNum type="arabicPeriod"/>
            </a:pPr>
            <a:r>
              <a:rPr lang="en-US" sz="4400" dirty="0" err="1"/>
              <a:t>Wawasan</a:t>
            </a:r>
            <a:r>
              <a:rPr lang="en-US" sz="4400" dirty="0"/>
              <a:t> dan </a:t>
            </a:r>
            <a:r>
              <a:rPr lang="en-US" sz="4400" dirty="0" err="1"/>
              <a:t>jaringan</a:t>
            </a:r>
            <a:r>
              <a:rPr lang="en-US" sz="4400" dirty="0"/>
              <a:t> </a:t>
            </a:r>
            <a:r>
              <a:rPr lang="en-US" sz="4400" dirty="0" err="1"/>
              <a:t>luas</a:t>
            </a:r>
            <a:endParaRPr lang="en-US" sz="4400" dirty="0"/>
          </a:p>
          <a:p>
            <a:pPr marL="457200" indent="-457200">
              <a:buFont typeface="+mj-lt"/>
              <a:buAutoNum type="arabicPeriod"/>
            </a:pPr>
            <a:r>
              <a:rPr lang="en-US" sz="4400" dirty="0"/>
              <a:t>Skill </a:t>
            </a:r>
            <a:r>
              <a:rPr lang="en-US" sz="4400" dirty="0" err="1"/>
              <a:t>meningkat</a:t>
            </a:r>
            <a:endParaRPr lang="en-US" sz="4400" dirty="0"/>
          </a:p>
          <a:p>
            <a:pPr marL="457200" indent="-457200">
              <a:buFont typeface="+mj-lt"/>
              <a:buAutoNum type="arabicPeriod"/>
            </a:pPr>
            <a:r>
              <a:rPr lang="en-US" sz="4400" dirty="0"/>
              <a:t>Stressing </a:t>
            </a:r>
            <a:r>
              <a:rPr lang="en-US" sz="4400" dirty="0" err="1"/>
              <a:t>rendah</a:t>
            </a:r>
            <a:endParaRPr lang="en-US" sz="4400" dirty="0"/>
          </a:p>
          <a:p>
            <a:pPr marL="457200" indent="-457200">
              <a:buFont typeface="+mj-lt"/>
              <a:buAutoNum type="arabicPeriod"/>
            </a:pPr>
            <a:r>
              <a:rPr lang="en-US" sz="4400" dirty="0" err="1"/>
              <a:t>Nggak</a:t>
            </a:r>
            <a:r>
              <a:rPr lang="en-US" sz="4400" dirty="0"/>
              <a:t> </a:t>
            </a:r>
            <a:r>
              <a:rPr lang="en-US" sz="4400" dirty="0" err="1"/>
              <a:t>gabut</a:t>
            </a:r>
            <a:endParaRPr lang="en-US" sz="4400" dirty="0"/>
          </a:p>
          <a:p>
            <a:pPr marL="457200" indent="-457200">
              <a:buFont typeface="+mj-lt"/>
              <a:buAutoNum type="arabicPeriod"/>
            </a:pPr>
            <a:r>
              <a:rPr lang="en-US" sz="4400" dirty="0" err="1"/>
              <a:t>Kalau</a:t>
            </a:r>
            <a:r>
              <a:rPr lang="en-US" sz="4400" dirty="0"/>
              <a:t> </a:t>
            </a:r>
            <a:r>
              <a:rPr lang="en-US" sz="4400" b="1" dirty="0" err="1"/>
              <a:t>bejo</a:t>
            </a:r>
            <a:r>
              <a:rPr lang="en-US" sz="4400" dirty="0"/>
              <a:t> </a:t>
            </a:r>
            <a:r>
              <a:rPr lang="en-US" sz="4400" dirty="0" err="1"/>
              <a:t>dapat</a:t>
            </a:r>
            <a:r>
              <a:rPr lang="en-US" sz="4400" b="1" dirty="0"/>
              <a:t> </a:t>
            </a:r>
            <a:r>
              <a:rPr lang="en-US" sz="4400" b="1" dirty="0" err="1"/>
              <a:t>jodoh</a:t>
            </a:r>
            <a:endParaRPr lang="en-US" sz="44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0DCC3C-47E5-49CC-958C-80114854E57E}"/>
              </a:ext>
            </a:extLst>
          </p:cNvPr>
          <p:cNvSpPr txBox="1">
            <a:spLocks/>
          </p:cNvSpPr>
          <p:nvPr/>
        </p:nvSpPr>
        <p:spPr>
          <a:xfrm>
            <a:off x="8361785" y="5671878"/>
            <a:ext cx="3208175" cy="640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Nexa Bold" panose="02000000000000000000" pitchFamily="50" charset="0"/>
              </a:rPr>
              <a:t>#IPNIPPNUITUASIK</a:t>
            </a:r>
            <a:endParaRPr lang="en-ID" sz="2400" b="1" dirty="0">
              <a:latin typeface="Nexa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81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98447-01DF-4574-81AC-372985F45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224" y="523745"/>
            <a:ext cx="10515600" cy="1325563"/>
          </a:xfrm>
        </p:spPr>
        <p:txBody>
          <a:bodyPr/>
          <a:lstStyle/>
          <a:p>
            <a:r>
              <a:rPr lang="en-US" b="1" dirty="0">
                <a:highlight>
                  <a:srgbClr val="232302"/>
                </a:highlight>
                <a:latin typeface="Nexa Bold" panose="02000000000000000000" pitchFamily="50" charset="0"/>
              </a:rPr>
              <a:t>ADA PERTANYAAN?</a:t>
            </a:r>
            <a:endParaRPr lang="en-ID" b="1" dirty="0">
              <a:highlight>
                <a:srgbClr val="232302"/>
              </a:highlight>
              <a:latin typeface="Nexa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912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46" y="5317971"/>
            <a:ext cx="1365558" cy="1365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5236" y="1697745"/>
            <a:ext cx="11026588" cy="24492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d-ID" sz="7000" b="1" kern="2000" dirty="0">
                <a:ln w="0"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antGarde Md BT" panose="020B0602020202020204" pitchFamily="34" charset="0"/>
                <a:ea typeface="All Things Pink" panose="02000203000000000000" pitchFamily="2" charset="0"/>
              </a:rPr>
              <a:t>SEKIAN DAN TERIMA KASIH </a:t>
            </a:r>
            <a:endParaRPr lang="id-ID" sz="7000" dirty="0">
              <a:ln w="0"/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antGarde Md BT" panose="020B0602020202020204" pitchFamily="34" charset="0"/>
              <a:ea typeface="All Things Pink" panose="02000203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204" y="5317971"/>
            <a:ext cx="1204210" cy="1146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255012" y="5708362"/>
            <a:ext cx="5383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dirty="0">
                <a:solidFill>
                  <a:prstClr val="white"/>
                </a:solidFill>
                <a:latin typeface="Incised901 BdCn BT" panose="020B0706020204030204" pitchFamily="34" charset="0"/>
              </a:rPr>
              <a:t>www.pelajarnurembang.or.id</a:t>
            </a:r>
          </a:p>
        </p:txBody>
      </p:sp>
    </p:spTree>
    <p:extLst>
      <p:ext uri="{BB962C8B-B14F-4D97-AF65-F5344CB8AC3E}">
        <p14:creationId xmlns:p14="http://schemas.microsoft.com/office/powerpoint/2010/main" val="366082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9"/>
          <a:stretch/>
        </p:blipFill>
        <p:spPr>
          <a:xfrm flipV="1">
            <a:off x="0" y="-1"/>
            <a:ext cx="12192000" cy="6858001"/>
          </a:xfrm>
        </p:spPr>
      </p:pic>
      <p:sp>
        <p:nvSpPr>
          <p:cNvPr id="7" name="Rectangle 6"/>
          <p:cNvSpPr/>
          <p:nvPr/>
        </p:nvSpPr>
        <p:spPr>
          <a:xfrm>
            <a:off x="1171976" y="0"/>
            <a:ext cx="10014935" cy="6857999"/>
          </a:xfrm>
          <a:custGeom>
            <a:avLst/>
            <a:gdLst>
              <a:gd name="connsiteX0" fmla="*/ 0 w 5325571"/>
              <a:gd name="connsiteY0" fmla="*/ 0 h 5177118"/>
              <a:gd name="connsiteX1" fmla="*/ 5325571 w 5325571"/>
              <a:gd name="connsiteY1" fmla="*/ 0 h 5177118"/>
              <a:gd name="connsiteX2" fmla="*/ 5325571 w 5325571"/>
              <a:gd name="connsiteY2" fmla="*/ 5177118 h 5177118"/>
              <a:gd name="connsiteX3" fmla="*/ 0 w 5325571"/>
              <a:gd name="connsiteY3" fmla="*/ 5177118 h 5177118"/>
              <a:gd name="connsiteX4" fmla="*/ 0 w 5325571"/>
              <a:gd name="connsiteY4" fmla="*/ 0 h 5177118"/>
              <a:gd name="connsiteX0" fmla="*/ 0 w 5325571"/>
              <a:gd name="connsiteY0" fmla="*/ 0 h 5177118"/>
              <a:gd name="connsiteX1" fmla="*/ 5325571 w 5325571"/>
              <a:gd name="connsiteY1" fmla="*/ 0 h 5177118"/>
              <a:gd name="connsiteX2" fmla="*/ 5325571 w 5325571"/>
              <a:gd name="connsiteY2" fmla="*/ 5177118 h 5177118"/>
              <a:gd name="connsiteX3" fmla="*/ 2626214 w 5325571"/>
              <a:gd name="connsiteY3" fmla="*/ 5177118 h 5177118"/>
              <a:gd name="connsiteX4" fmla="*/ 0 w 5325571"/>
              <a:gd name="connsiteY4" fmla="*/ 5177118 h 5177118"/>
              <a:gd name="connsiteX5" fmla="*/ 0 w 5325571"/>
              <a:gd name="connsiteY5" fmla="*/ 0 h 5177118"/>
              <a:gd name="connsiteX0" fmla="*/ 0 w 5325571"/>
              <a:gd name="connsiteY0" fmla="*/ 0 h 6400801"/>
              <a:gd name="connsiteX1" fmla="*/ 5325571 w 5325571"/>
              <a:gd name="connsiteY1" fmla="*/ 0 h 6400801"/>
              <a:gd name="connsiteX2" fmla="*/ 5325571 w 5325571"/>
              <a:gd name="connsiteY2" fmla="*/ 5177118 h 6400801"/>
              <a:gd name="connsiteX3" fmla="*/ 2841367 w 5325571"/>
              <a:gd name="connsiteY3" fmla="*/ 6400801 h 6400801"/>
              <a:gd name="connsiteX4" fmla="*/ 0 w 5325571"/>
              <a:gd name="connsiteY4" fmla="*/ 5177118 h 6400801"/>
              <a:gd name="connsiteX5" fmla="*/ 0 w 5325571"/>
              <a:gd name="connsiteY5" fmla="*/ 0 h 6400801"/>
              <a:gd name="connsiteX0" fmla="*/ 0 w 5325571"/>
              <a:gd name="connsiteY0" fmla="*/ 0 h 6414248"/>
              <a:gd name="connsiteX1" fmla="*/ 5325571 w 5325571"/>
              <a:gd name="connsiteY1" fmla="*/ 0 h 6414248"/>
              <a:gd name="connsiteX2" fmla="*/ 5325571 w 5325571"/>
              <a:gd name="connsiteY2" fmla="*/ 5177118 h 6414248"/>
              <a:gd name="connsiteX3" fmla="*/ 2706896 w 5325571"/>
              <a:gd name="connsiteY3" fmla="*/ 6414248 h 6414248"/>
              <a:gd name="connsiteX4" fmla="*/ 0 w 5325571"/>
              <a:gd name="connsiteY4" fmla="*/ 5177118 h 6414248"/>
              <a:gd name="connsiteX5" fmla="*/ 0 w 5325571"/>
              <a:gd name="connsiteY5" fmla="*/ 0 h 641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5571" h="6414248">
                <a:moveTo>
                  <a:pt x="0" y="0"/>
                </a:moveTo>
                <a:lnTo>
                  <a:pt x="5325571" y="0"/>
                </a:lnTo>
                <a:lnTo>
                  <a:pt x="5325571" y="5177118"/>
                </a:lnTo>
                <a:lnTo>
                  <a:pt x="2706896" y="6414248"/>
                </a:lnTo>
                <a:lnTo>
                  <a:pt x="0" y="517711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noFill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57719" y="0"/>
            <a:ext cx="4938127" cy="5715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d-ID" b="1" dirty="0">
              <a:solidFill>
                <a:srgbClr val="92D050"/>
              </a:solidFill>
              <a:latin typeface="+mn-lt"/>
            </a:endParaRPr>
          </a:p>
        </p:txBody>
      </p:sp>
      <p:pic>
        <p:nvPicPr>
          <p:cNvPr id="3" name="MAKNA LOGO IPPN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438" y="7059283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66681" y="609937"/>
            <a:ext cx="5962917" cy="9254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6000" b="1" dirty="0">
                <a:solidFill>
                  <a:srgbClr val="00B050"/>
                </a:solidFill>
                <a:latin typeface="+mn-lt"/>
              </a:rPr>
              <a:t>Apakah IPNU itu ?</a:t>
            </a:r>
            <a:endParaRPr lang="id-ID" sz="60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87617" y="3945835"/>
            <a:ext cx="10029884" cy="188997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id-ID" sz="2500" dirty="0">
                <a:solidFill>
                  <a:schemeClr val="bg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Ikatan Pelajar Nahdlotul Ulama merupakan salah satu badan otonom Nahdlotul Ulama yang turut membantu melaksakan kebijakan NU pada segmen pelajar dan santri putra.</a:t>
            </a:r>
          </a:p>
          <a:p>
            <a:pPr algn="just">
              <a:lnSpc>
                <a:spcPct val="100000"/>
              </a:lnSpc>
            </a:pPr>
            <a:endParaRPr lang="id-ID" sz="3600" dirty="0">
              <a:solidFill>
                <a:schemeClr val="bg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 descr="E:\GALERI\downloa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260" y="141667"/>
            <a:ext cx="1947488" cy="19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59487" y="2137892"/>
            <a:ext cx="9886145" cy="171291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id-ID" sz="2500" dirty="0">
                <a:solidFill>
                  <a:schemeClr val="bg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Ikatan Pelajar Nahdlotul Ulama merupakan tempat un	tuk berhimpun, wadah komunikasi dan sebagai wahana kaderisasi pelajar NU sekaligus alat perjuangan Nahdlotul Ulama.</a:t>
            </a:r>
            <a:endParaRPr lang="id-ID" sz="3600" dirty="0">
              <a:solidFill>
                <a:schemeClr val="bg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2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  <p:bldP spid="9" grpId="0"/>
      <p:bldP spid="8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39427" y="4151659"/>
            <a:ext cx="7070500" cy="2352171"/>
          </a:xfrm>
          <a:prstGeom prst="rect">
            <a:avLst/>
          </a:prstGeom>
          <a:solidFill>
            <a:schemeClr val="accent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extBox 4"/>
          <p:cNvSpPr txBox="1"/>
          <p:nvPr/>
        </p:nvSpPr>
        <p:spPr>
          <a:xfrm>
            <a:off x="4971246" y="4265794"/>
            <a:ext cx="65682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59100"/>
            <a:r>
              <a:rPr lang="id-ID" sz="6000" b="1" dirty="0">
                <a:latin typeface="All Things Pink Skinny" panose="02000203000000000000" pitchFamily="2" charset="0"/>
                <a:ea typeface="All Things Pink Skinny" panose="02000203000000000000" pitchFamily="2" charset="0"/>
              </a:rPr>
              <a:t>History</a:t>
            </a:r>
            <a:endParaRPr lang="id-ID" sz="4000" b="1" dirty="0">
              <a:latin typeface="All Things Pink Skinny" panose="02000203000000000000" pitchFamily="2" charset="0"/>
              <a:ea typeface="All Things Pink Skinny" panose="02000203000000000000" pitchFamily="2" charset="0"/>
            </a:endParaRPr>
          </a:p>
          <a:p>
            <a:pPr algn="ctr"/>
            <a:endParaRPr lang="id-ID" sz="2800" dirty="0">
              <a:latin typeface="All Things Pink Skinny" panose="02000203000000000000" pitchFamily="2" charset="0"/>
              <a:ea typeface="All Things Pink Skinny" panose="02000203000000000000" pitchFamily="2" charset="0"/>
            </a:endParaRPr>
          </a:p>
          <a:p>
            <a:pPr algn="ctr"/>
            <a:r>
              <a:rPr lang="id-ID" sz="4400" dirty="0">
                <a:latin typeface="Aurora BdCn BT" panose="020B0706020207050204" pitchFamily="34" charset="0"/>
              </a:rPr>
              <a:t>Sejarah Kelahiran IPNU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15" y="3585163"/>
            <a:ext cx="1978941" cy="1978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67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EJARAH SINGKAT BERDIRINYA IPN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56" y="0"/>
            <a:ext cx="12192278" cy="6858000"/>
          </a:xfrm>
        </p:spPr>
      </p:pic>
    </p:spTree>
    <p:extLst>
      <p:ext uri="{BB962C8B-B14F-4D97-AF65-F5344CB8AC3E}">
        <p14:creationId xmlns:p14="http://schemas.microsoft.com/office/powerpoint/2010/main" val="135122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9"/>
          <a:stretch/>
        </p:blipFill>
        <p:spPr>
          <a:xfrm flipV="1">
            <a:off x="0" y="-1"/>
            <a:ext cx="12192000" cy="6858001"/>
          </a:xfrm>
        </p:spPr>
      </p:pic>
      <p:sp>
        <p:nvSpPr>
          <p:cNvPr id="7" name="Rectangle 6"/>
          <p:cNvSpPr/>
          <p:nvPr/>
        </p:nvSpPr>
        <p:spPr>
          <a:xfrm>
            <a:off x="1184855" y="0"/>
            <a:ext cx="10014935" cy="6857999"/>
          </a:xfrm>
          <a:custGeom>
            <a:avLst/>
            <a:gdLst>
              <a:gd name="connsiteX0" fmla="*/ 0 w 5325571"/>
              <a:gd name="connsiteY0" fmla="*/ 0 h 5177118"/>
              <a:gd name="connsiteX1" fmla="*/ 5325571 w 5325571"/>
              <a:gd name="connsiteY1" fmla="*/ 0 h 5177118"/>
              <a:gd name="connsiteX2" fmla="*/ 5325571 w 5325571"/>
              <a:gd name="connsiteY2" fmla="*/ 5177118 h 5177118"/>
              <a:gd name="connsiteX3" fmla="*/ 0 w 5325571"/>
              <a:gd name="connsiteY3" fmla="*/ 5177118 h 5177118"/>
              <a:gd name="connsiteX4" fmla="*/ 0 w 5325571"/>
              <a:gd name="connsiteY4" fmla="*/ 0 h 5177118"/>
              <a:gd name="connsiteX0" fmla="*/ 0 w 5325571"/>
              <a:gd name="connsiteY0" fmla="*/ 0 h 5177118"/>
              <a:gd name="connsiteX1" fmla="*/ 5325571 w 5325571"/>
              <a:gd name="connsiteY1" fmla="*/ 0 h 5177118"/>
              <a:gd name="connsiteX2" fmla="*/ 5325571 w 5325571"/>
              <a:gd name="connsiteY2" fmla="*/ 5177118 h 5177118"/>
              <a:gd name="connsiteX3" fmla="*/ 2626214 w 5325571"/>
              <a:gd name="connsiteY3" fmla="*/ 5177118 h 5177118"/>
              <a:gd name="connsiteX4" fmla="*/ 0 w 5325571"/>
              <a:gd name="connsiteY4" fmla="*/ 5177118 h 5177118"/>
              <a:gd name="connsiteX5" fmla="*/ 0 w 5325571"/>
              <a:gd name="connsiteY5" fmla="*/ 0 h 5177118"/>
              <a:gd name="connsiteX0" fmla="*/ 0 w 5325571"/>
              <a:gd name="connsiteY0" fmla="*/ 0 h 6400801"/>
              <a:gd name="connsiteX1" fmla="*/ 5325571 w 5325571"/>
              <a:gd name="connsiteY1" fmla="*/ 0 h 6400801"/>
              <a:gd name="connsiteX2" fmla="*/ 5325571 w 5325571"/>
              <a:gd name="connsiteY2" fmla="*/ 5177118 h 6400801"/>
              <a:gd name="connsiteX3" fmla="*/ 2841367 w 5325571"/>
              <a:gd name="connsiteY3" fmla="*/ 6400801 h 6400801"/>
              <a:gd name="connsiteX4" fmla="*/ 0 w 5325571"/>
              <a:gd name="connsiteY4" fmla="*/ 5177118 h 6400801"/>
              <a:gd name="connsiteX5" fmla="*/ 0 w 5325571"/>
              <a:gd name="connsiteY5" fmla="*/ 0 h 6400801"/>
              <a:gd name="connsiteX0" fmla="*/ 0 w 5325571"/>
              <a:gd name="connsiteY0" fmla="*/ 0 h 6414248"/>
              <a:gd name="connsiteX1" fmla="*/ 5325571 w 5325571"/>
              <a:gd name="connsiteY1" fmla="*/ 0 h 6414248"/>
              <a:gd name="connsiteX2" fmla="*/ 5325571 w 5325571"/>
              <a:gd name="connsiteY2" fmla="*/ 5177118 h 6414248"/>
              <a:gd name="connsiteX3" fmla="*/ 2706896 w 5325571"/>
              <a:gd name="connsiteY3" fmla="*/ 6414248 h 6414248"/>
              <a:gd name="connsiteX4" fmla="*/ 0 w 5325571"/>
              <a:gd name="connsiteY4" fmla="*/ 5177118 h 6414248"/>
              <a:gd name="connsiteX5" fmla="*/ 0 w 5325571"/>
              <a:gd name="connsiteY5" fmla="*/ 0 h 641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5571" h="6414248">
                <a:moveTo>
                  <a:pt x="0" y="0"/>
                </a:moveTo>
                <a:lnTo>
                  <a:pt x="5325571" y="0"/>
                </a:lnTo>
                <a:lnTo>
                  <a:pt x="5325571" y="5177118"/>
                </a:lnTo>
                <a:lnTo>
                  <a:pt x="2706896" y="6414248"/>
                </a:lnTo>
                <a:lnTo>
                  <a:pt x="0" y="517711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noFill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57719" y="0"/>
            <a:ext cx="4938127" cy="5715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d-ID" b="1" dirty="0">
              <a:solidFill>
                <a:srgbClr val="92D050"/>
              </a:solidFill>
              <a:latin typeface="+mn-lt"/>
            </a:endParaRPr>
          </a:p>
        </p:txBody>
      </p:sp>
      <p:pic>
        <p:nvPicPr>
          <p:cNvPr id="3" name="MAKNA LOGO IPPN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438" y="7059283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944715" y="609937"/>
            <a:ext cx="6748528" cy="9254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6000" b="1" dirty="0">
                <a:solidFill>
                  <a:srgbClr val="00B050"/>
                </a:solidFill>
                <a:latin typeface="+mn-lt"/>
              </a:rPr>
              <a:t>Apakah IPPNU itu ?</a:t>
            </a:r>
            <a:endParaRPr lang="id-ID" sz="60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87618" y="2025202"/>
            <a:ext cx="10029884" cy="284301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id-ID" sz="2500" dirty="0">
                <a:solidFill>
                  <a:schemeClr val="bg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Ikatan Pelajar Putri Nahdlotul Ulama adalah salah satu badan otonom Nahdlotul Ulama yang merupakan wadah kaderisasi pelajar NU sekaligus menjadi ujung tombak bagi perjuangan NU ( dulu, sekarang, dan akan datang.</a:t>
            </a:r>
          </a:p>
          <a:p>
            <a:pPr algn="just">
              <a:lnSpc>
                <a:spcPct val="100000"/>
              </a:lnSpc>
            </a:pPr>
            <a:r>
              <a:rPr lang="id-ID" sz="2500" dirty="0">
                <a:solidFill>
                  <a:schemeClr val="bg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Peran dan fungsinya sebagai pelaksana kebijakan dan Progam NU, yang berkaitan dengan kelompok masyarakat, pelajar, santri, mahasiswa sebagai basis keanggotaan IPPNU.</a:t>
            </a:r>
            <a:endParaRPr lang="id-ID" sz="3600" dirty="0">
              <a:solidFill>
                <a:schemeClr val="bg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 descr="E:\GALERI\download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327" y="132495"/>
            <a:ext cx="1816983" cy="182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59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  <p:bldP spid="9" grpId="0"/>
      <p:bldP spid="8" grpId="0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39427" y="4151659"/>
            <a:ext cx="7070500" cy="2352171"/>
          </a:xfrm>
          <a:prstGeom prst="rect">
            <a:avLst/>
          </a:prstGeom>
          <a:solidFill>
            <a:schemeClr val="accent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extBox 4"/>
          <p:cNvSpPr txBox="1"/>
          <p:nvPr/>
        </p:nvSpPr>
        <p:spPr>
          <a:xfrm>
            <a:off x="4820109" y="4265794"/>
            <a:ext cx="70704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59100"/>
            <a:r>
              <a:rPr lang="id-ID" sz="6000" b="1" dirty="0">
                <a:latin typeface="All Things Pink Skinny" panose="02000203000000000000" pitchFamily="2" charset="0"/>
                <a:ea typeface="All Things Pink Skinny" panose="02000203000000000000" pitchFamily="2" charset="0"/>
              </a:rPr>
              <a:t>History</a:t>
            </a:r>
            <a:endParaRPr lang="id-ID" sz="4000" b="1" dirty="0">
              <a:latin typeface="All Things Pink Skinny" panose="02000203000000000000" pitchFamily="2" charset="0"/>
              <a:ea typeface="All Things Pink Skinny" panose="02000203000000000000" pitchFamily="2" charset="0"/>
            </a:endParaRPr>
          </a:p>
          <a:p>
            <a:pPr algn="ctr"/>
            <a:endParaRPr lang="id-ID" sz="2800" dirty="0">
              <a:latin typeface="All Things Pink Skinny" panose="02000203000000000000" pitchFamily="2" charset="0"/>
              <a:ea typeface="All Things Pink Skinny" panose="02000203000000000000" pitchFamily="2" charset="0"/>
            </a:endParaRPr>
          </a:p>
          <a:p>
            <a:pPr algn="ctr"/>
            <a:r>
              <a:rPr lang="id-ID" sz="4400" dirty="0">
                <a:latin typeface="Aurora BdCn BT" panose="020B0706020207050204" pitchFamily="34" charset="0"/>
              </a:rPr>
              <a:t>Sejarah Kelahiran IPPNU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80" y="3645409"/>
            <a:ext cx="1862850" cy="1773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151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EJARAH SINGKAT BERDIRINYA IPPN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206408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8F4DD-E81A-4CEE-9045-822173229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5400" b="1" dirty="0"/>
              <a:t>TRILOGI IPNU IPPNU</a:t>
            </a:r>
            <a:endParaRPr lang="en-ID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2DE15-CAA4-4DF6-9C31-5FB3B9F8B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8000" dirty="0"/>
              <a:t>BELAJAR</a:t>
            </a:r>
          </a:p>
          <a:p>
            <a:pPr algn="r"/>
            <a:r>
              <a:rPr lang="en-US" sz="8000" dirty="0"/>
              <a:t>BERJUANG</a:t>
            </a:r>
          </a:p>
          <a:p>
            <a:pPr algn="r"/>
            <a:r>
              <a:rPr lang="en-US" sz="8000" dirty="0"/>
              <a:t>BERTAQWA</a:t>
            </a:r>
            <a:endParaRPr lang="en-ID" sz="8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4CAAD-D5F2-47EE-84F9-5AFC38DF4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46" y="1424159"/>
            <a:ext cx="3291847" cy="31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8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1841</TotalTime>
  <Words>362</Words>
  <Application>Microsoft Office PowerPoint</Application>
  <PresentationFormat>Widescreen</PresentationFormat>
  <Paragraphs>64</Paragraphs>
  <Slides>23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All Things Pink</vt:lpstr>
      <vt:lpstr>All Things Pink Skinny</vt:lpstr>
      <vt:lpstr>Arial</vt:lpstr>
      <vt:lpstr>Aurora BdCn BT</vt:lpstr>
      <vt:lpstr>AvantGarde Md BT</vt:lpstr>
      <vt:lpstr>Calibri</vt:lpstr>
      <vt:lpstr>Calibri Light</vt:lpstr>
      <vt:lpstr>Cambria</vt:lpstr>
      <vt:lpstr>Incised901 BdCn BT</vt:lpstr>
      <vt:lpstr>Nexa Bold</vt:lpstr>
      <vt:lpstr>Sakkal Majalla</vt:lpstr>
      <vt:lpstr>Segoe UI Semibold</vt:lpstr>
      <vt:lpstr>Office Theme</vt:lpstr>
      <vt:lpstr>IPNU IPPNU KABUPATEN REMBANG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TRILOGI IPNU IPPNU</vt:lpstr>
      <vt:lpstr>dalil naqli dalil aqli</vt:lpstr>
      <vt:lpstr>Toleran &amp; Moderat</vt:lpstr>
      <vt:lpstr>Ikhtiar &amp; Berdoa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UNTUNGNYA IKUT IPNU IPPNU</vt:lpstr>
      <vt:lpstr>ADA PERTANYAAN?</vt:lpstr>
      <vt:lpstr>SEKIAN DAN TERIMA KASIH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 Indraki</dc:creator>
  <cp:lastModifiedBy>bappeda rembang</cp:lastModifiedBy>
  <cp:revision>108</cp:revision>
  <dcterms:created xsi:type="dcterms:W3CDTF">2015-09-23T17:51:49Z</dcterms:created>
  <dcterms:modified xsi:type="dcterms:W3CDTF">2021-09-23T04:55:53Z</dcterms:modified>
</cp:coreProperties>
</file>